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Montserrat Semi-Bold" panose="020B0604020202020204" charset="0"/>
      <p:regular r:id="rId13"/>
    </p:embeddedFont>
    <p:embeddedFont>
      <p:font typeface="Arial Black" panose="020B0A04020102020204" pitchFamily="34" charset="0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 Italics" panose="020B0604020202020204" charset="0"/>
      <p:regular r:id="rId19"/>
    </p:embeddedFont>
    <p:embeddedFont>
      <p:font typeface="Garet" panose="020B0604020202020204" charset="0"/>
      <p:regular r:id="rId20"/>
    </p:embeddedFont>
    <p:embeddedFont>
      <p:font typeface="Anton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8" d="100"/>
          <a:sy n="48" d="100"/>
        </p:scale>
        <p:origin x="636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9B71D-E61A-4AE9-9F39-A9FDF84E2104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93458-8A1B-491D-AE1C-3CFD3BCFD7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414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93458-8A1B-491D-AE1C-3CFD3BCFD70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843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6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12" Type="http://schemas.openxmlformats.org/officeDocument/2006/relationships/image" Target="../media/image3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2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.svg"/><Relationship Id="rId5" Type="http://schemas.openxmlformats.org/officeDocument/2006/relationships/image" Target="../media/image9.jpe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3.png"/><Relationship Id="rId10" Type="http://schemas.openxmlformats.org/officeDocument/2006/relationships/image" Target="../media/image12.jpe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sv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2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.svg"/><Relationship Id="rId5" Type="http://schemas.openxmlformats.org/officeDocument/2006/relationships/image" Target="../media/image12.jpe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.svg"/><Relationship Id="rId5" Type="http://schemas.openxmlformats.org/officeDocument/2006/relationships/image" Target="../media/image17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90346" y="907973"/>
            <a:ext cx="19197390" cy="8718028"/>
            <a:chOff x="0" y="0"/>
            <a:chExt cx="5056103" cy="22961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6103" cy="2296106"/>
            </a:xfrm>
            <a:custGeom>
              <a:avLst/>
              <a:gdLst/>
              <a:ahLst/>
              <a:cxnLst/>
              <a:rect l="l" t="t" r="r" b="b"/>
              <a:pathLst>
                <a:path w="5056103" h="2296106">
                  <a:moveTo>
                    <a:pt x="0" y="0"/>
                  </a:moveTo>
                  <a:lnTo>
                    <a:pt x="5056103" y="0"/>
                  </a:lnTo>
                  <a:lnTo>
                    <a:pt x="5056103" y="2296106"/>
                  </a:lnTo>
                  <a:lnTo>
                    <a:pt x="0" y="2296106"/>
                  </a:lnTo>
                  <a:close/>
                </a:path>
              </a:pathLst>
            </a:custGeom>
            <a:solidFill>
              <a:srgbClr val="231F1F">
                <a:alpha val="6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5056103" cy="2258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8"/>
                </a:lnSpc>
              </a:pPr>
              <a:r>
                <a:rPr lang="en-US" sz="1833">
                  <a:solidFill>
                    <a:srgbClr val="FFFFFF">
                      <a:alpha val="66667"/>
                    </a:srgbClr>
                  </a:solidFill>
                  <a:latin typeface="Garet"/>
                  <a:ea typeface="Garet"/>
                  <a:cs typeface="Garet"/>
                  <a:sym typeface="Garet"/>
                </a:rPr>
                <a:t>t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-2628900" y="6723053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1"/>
                </a:lnTo>
                <a:lnTo>
                  <a:pt x="0" y="4083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2363442" y="842033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7315200" y="0"/>
                </a:moveTo>
                <a:lnTo>
                  <a:pt x="0" y="0"/>
                </a:lnTo>
                <a:lnTo>
                  <a:pt x="0" y="4083212"/>
                </a:lnTo>
                <a:lnTo>
                  <a:pt x="7315200" y="408321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3345375" y="7228348"/>
            <a:ext cx="4723530" cy="2636588"/>
          </a:xfrm>
          <a:custGeom>
            <a:avLst/>
            <a:gdLst/>
            <a:ahLst/>
            <a:cxnLst/>
            <a:rect l="l" t="t" r="r" b="b"/>
            <a:pathLst>
              <a:path w="4723530" h="2636588">
                <a:moveTo>
                  <a:pt x="4723530" y="0"/>
                </a:moveTo>
                <a:lnTo>
                  <a:pt x="0" y="0"/>
                </a:lnTo>
                <a:lnTo>
                  <a:pt x="0" y="2636588"/>
                </a:lnTo>
                <a:lnTo>
                  <a:pt x="4723530" y="2636588"/>
                </a:lnTo>
                <a:lnTo>
                  <a:pt x="47235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-1333065" y="586202"/>
            <a:ext cx="4723530" cy="2636588"/>
          </a:xfrm>
          <a:custGeom>
            <a:avLst/>
            <a:gdLst/>
            <a:ahLst/>
            <a:cxnLst/>
            <a:rect l="l" t="t" r="r" b="b"/>
            <a:pathLst>
              <a:path w="4723530" h="2636588">
                <a:moveTo>
                  <a:pt x="4723530" y="0"/>
                </a:moveTo>
                <a:lnTo>
                  <a:pt x="0" y="0"/>
                </a:lnTo>
                <a:lnTo>
                  <a:pt x="0" y="2636588"/>
                </a:lnTo>
                <a:lnTo>
                  <a:pt x="4723530" y="2636588"/>
                </a:lnTo>
                <a:lnTo>
                  <a:pt x="47235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44201" y="1972031"/>
            <a:ext cx="15974816" cy="2321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9"/>
              </a:lnSpc>
              <a:spcBef>
                <a:spcPct val="0"/>
              </a:spcBef>
            </a:pPr>
            <a:r>
              <a:rPr lang="en-US" sz="88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8800" dirty="0" smtClean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BLOCKCHAIN-BASED LOTTERY SYSTEM</a:t>
            </a:r>
            <a:endParaRPr lang="en-US" sz="88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62200" y="4293180"/>
            <a:ext cx="14180132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22"/>
              </a:lnSpc>
              <a:spcBef>
                <a:spcPct val="0"/>
              </a:spcBef>
            </a:pPr>
            <a:r>
              <a:rPr lang="en-US" sz="3600" b="1" dirty="0" smtClean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Secure , Transparent , Decentralized Lottery Platform</a:t>
            </a:r>
            <a:endParaRPr lang="en-US" sz="3600" b="1" dirty="0">
              <a:solidFill>
                <a:srgbClr val="FFFFFF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3" name="Freeform 13"/>
          <p:cNvSpPr/>
          <p:nvPr/>
        </p:nvSpPr>
        <p:spPr>
          <a:xfrm flipH="1">
            <a:off x="16692247" y="7772623"/>
            <a:ext cx="454362" cy="456854"/>
          </a:xfrm>
          <a:custGeom>
            <a:avLst/>
            <a:gdLst/>
            <a:ahLst/>
            <a:cxnLst/>
            <a:rect l="l" t="t" r="r" b="b"/>
            <a:pathLst>
              <a:path w="454362" h="456854">
                <a:moveTo>
                  <a:pt x="454362" y="0"/>
                </a:moveTo>
                <a:lnTo>
                  <a:pt x="0" y="0"/>
                </a:lnTo>
                <a:lnTo>
                  <a:pt x="0" y="456854"/>
                </a:lnTo>
                <a:lnTo>
                  <a:pt x="454362" y="456854"/>
                </a:lnTo>
                <a:lnTo>
                  <a:pt x="4543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6542332" y="1160721"/>
            <a:ext cx="476685" cy="476685"/>
            <a:chOff x="0" y="0"/>
            <a:chExt cx="125547" cy="1255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547" cy="125547"/>
            </a:xfrm>
            <a:custGeom>
              <a:avLst/>
              <a:gdLst/>
              <a:ahLst/>
              <a:cxnLst/>
              <a:rect l="l" t="t" r="r" b="b"/>
              <a:pathLst>
                <a:path w="125547" h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25547" cy="96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788572" y="1280786"/>
            <a:ext cx="753760" cy="25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Slide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641921" y="1285193"/>
            <a:ext cx="277507" cy="25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572895" y="6345703"/>
            <a:ext cx="67151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BY :</a:t>
            </a:r>
            <a:r>
              <a:rPr lang="en-US" sz="8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800" b="1" dirty="0">
                <a:solidFill>
                  <a:schemeClr val="bg1"/>
                </a:solidFill>
              </a:rPr>
              <a:t> </a:t>
            </a:r>
            <a:endParaRPr lang="en-US" sz="4800" b="1" dirty="0" smtClean="0">
              <a:solidFill>
                <a:schemeClr val="bg1"/>
              </a:solidFill>
            </a:endParaRPr>
          </a:p>
          <a:p>
            <a:r>
              <a:rPr lang="en-US" sz="4800" dirty="0" smtClean="0">
                <a:solidFill>
                  <a:schemeClr val="bg1"/>
                </a:solidFill>
              </a:rPr>
              <a:t>PRABHAT MAURYA </a:t>
            </a:r>
          </a:p>
          <a:p>
            <a:r>
              <a:rPr lang="en-US" sz="4800" dirty="0" smtClean="0">
                <a:solidFill>
                  <a:schemeClr val="bg1"/>
                </a:solidFill>
              </a:rPr>
              <a:t>ROLL NO: 2308020100060</a:t>
            </a:r>
          </a:p>
          <a:p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21" name="TextBox 12"/>
          <p:cNvSpPr txBox="1"/>
          <p:nvPr/>
        </p:nvSpPr>
        <p:spPr>
          <a:xfrm>
            <a:off x="1886072" y="9123335"/>
            <a:ext cx="1786369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22"/>
              </a:lnSpc>
              <a:spcBef>
                <a:spcPct val="0"/>
              </a:spcBef>
            </a:pPr>
            <a:r>
              <a:rPr lang="en-US" sz="2400" b="1" dirty="0" smtClean="0">
                <a:solidFill>
                  <a:srgbClr val="FFFF00"/>
                </a:solidFill>
                <a:latin typeface="Arial Black" panose="020B0A04020102020204" pitchFamily="34" charset="0"/>
                <a:ea typeface="Montserrat Semi-Bold"/>
                <a:cs typeface="Montserrat Semi-Bold"/>
                <a:sym typeface="Montserrat Semi-Bold"/>
              </a:rPr>
              <a:t>TECH STACK:  Solidity | </a:t>
            </a:r>
            <a:r>
              <a:rPr lang="en-US" sz="2400" b="1" dirty="0" err="1" smtClean="0">
                <a:solidFill>
                  <a:srgbClr val="FFFF00"/>
                </a:solidFill>
                <a:latin typeface="Arial Black" panose="020B0A04020102020204" pitchFamily="34" charset="0"/>
                <a:ea typeface="Montserrat Semi-Bold"/>
                <a:cs typeface="Montserrat Semi-Bold"/>
                <a:sym typeface="Montserrat Semi-Bold"/>
              </a:rPr>
              <a:t>Django</a:t>
            </a:r>
            <a:r>
              <a:rPr lang="en-US" sz="2400" b="1" dirty="0" smtClean="0">
                <a:solidFill>
                  <a:srgbClr val="FFFF00"/>
                </a:solidFill>
                <a:latin typeface="Arial Black" panose="020B0A04020102020204" pitchFamily="34" charset="0"/>
                <a:ea typeface="Montserrat Semi-Bold"/>
                <a:cs typeface="Montserrat Semi-Bold"/>
                <a:sym typeface="Montserrat Semi-Bold"/>
              </a:rPr>
              <a:t> | Web3.js | </a:t>
            </a:r>
            <a:r>
              <a:rPr lang="en-US" sz="2400" b="1" dirty="0" err="1" smtClean="0">
                <a:solidFill>
                  <a:srgbClr val="FFFF00"/>
                </a:solidFill>
                <a:latin typeface="Arial Black" panose="020B0A04020102020204" pitchFamily="34" charset="0"/>
                <a:ea typeface="Montserrat Semi-Bold"/>
                <a:cs typeface="Montserrat Semi-Bold"/>
                <a:sym typeface="Montserrat Semi-Bold"/>
              </a:rPr>
              <a:t>Sqlite</a:t>
            </a:r>
            <a:r>
              <a:rPr lang="en-US" sz="2400" b="1" dirty="0" smtClean="0">
                <a:solidFill>
                  <a:srgbClr val="FFFF00"/>
                </a:solidFill>
                <a:latin typeface="Arial Black" panose="020B0A04020102020204" pitchFamily="34" charset="0"/>
                <a:ea typeface="Montserrat Semi-Bold"/>
                <a:cs typeface="Montserrat Semi-Bold"/>
                <a:sym typeface="Montserrat Semi-Bold"/>
              </a:rPr>
              <a:t> | Bootstrap | </a:t>
            </a:r>
            <a:r>
              <a:rPr lang="en-US" sz="2400" b="1" dirty="0" err="1" smtClean="0">
                <a:solidFill>
                  <a:srgbClr val="FFFF00"/>
                </a:solidFill>
                <a:latin typeface="Arial Black" panose="020B0A04020102020204" pitchFamily="34" charset="0"/>
                <a:ea typeface="Montserrat Semi-Bold"/>
                <a:cs typeface="Montserrat Semi-Bold"/>
                <a:sym typeface="Montserrat Semi-Bold"/>
              </a:rPr>
              <a:t>Sepoliya</a:t>
            </a:r>
            <a:r>
              <a:rPr lang="en-US" sz="2400" b="1" dirty="0" smtClean="0">
                <a:solidFill>
                  <a:srgbClr val="FFFF00"/>
                </a:solidFill>
                <a:latin typeface="Arial Black" panose="020B0A04020102020204" pitchFamily="34" charset="0"/>
                <a:ea typeface="Montserrat Semi-Bold"/>
                <a:cs typeface="Montserrat Semi-Bold"/>
                <a:sym typeface="Montserrat Semi-Bold"/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  <a:latin typeface="Arial Black" panose="020B0A04020102020204" pitchFamily="34" charset="0"/>
                <a:ea typeface="Montserrat Semi-Bold"/>
                <a:cs typeface="Montserrat Semi-Bold"/>
                <a:sym typeface="Montserrat Semi-Bold"/>
              </a:rPr>
              <a:t>Tesnet</a:t>
            </a:r>
            <a:r>
              <a:rPr lang="en-US" sz="2400" b="1" dirty="0" smtClean="0">
                <a:solidFill>
                  <a:srgbClr val="FFFF00"/>
                </a:solidFill>
                <a:latin typeface="Arial Black" panose="020B0A04020102020204" pitchFamily="34" charset="0"/>
                <a:ea typeface="Montserrat Semi-Bold"/>
                <a:cs typeface="Montserrat Semi-Bold"/>
                <a:sym typeface="Montserrat Semi-Bold"/>
              </a:rPr>
              <a:t> | </a:t>
            </a:r>
            <a:r>
              <a:rPr lang="en-US" sz="2400" b="1" dirty="0" err="1" smtClean="0">
                <a:solidFill>
                  <a:srgbClr val="FFFF00"/>
                </a:solidFill>
                <a:latin typeface="Arial Black" panose="020B0A04020102020204" pitchFamily="34" charset="0"/>
                <a:ea typeface="Montserrat Semi-Bold"/>
                <a:cs typeface="Montserrat Semi-Bold"/>
                <a:sym typeface="Montserrat Semi-Bold"/>
              </a:rPr>
              <a:t>Metamask</a:t>
            </a:r>
            <a:r>
              <a:rPr lang="en-US" sz="2400" b="1" dirty="0" smtClean="0">
                <a:solidFill>
                  <a:srgbClr val="FFFF00"/>
                </a:solidFill>
                <a:latin typeface="Arial Black" panose="020B0A04020102020204" pitchFamily="34" charset="0"/>
                <a:ea typeface="Montserrat Semi-Bold"/>
                <a:cs typeface="Montserrat Semi-Bold"/>
                <a:sym typeface="Montserrat Semi-Bold"/>
              </a:rPr>
              <a:t> Wallet</a:t>
            </a:r>
            <a:endParaRPr lang="en-US" sz="2400" b="1" dirty="0">
              <a:solidFill>
                <a:srgbClr val="FFFF00"/>
              </a:solidFill>
              <a:latin typeface="Arial Black" panose="020B0A04020102020204" pitchFamily="34" charset="0"/>
              <a:ea typeface="Montserrat Semi-Bold"/>
              <a:cs typeface="Montserrat Semi-Bold"/>
              <a:sym typeface="Montserrat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542332" y="1160721"/>
            <a:ext cx="476685" cy="476685"/>
            <a:chOff x="0" y="0"/>
            <a:chExt cx="125547" cy="1255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547" cy="125547"/>
            </a:xfrm>
            <a:custGeom>
              <a:avLst/>
              <a:gdLst/>
              <a:ahLst/>
              <a:cxnLst/>
              <a:rect l="l" t="t" r="r" b="b"/>
              <a:pathLst>
                <a:path w="125547" h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25547" cy="96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692247" y="8991823"/>
            <a:ext cx="454362" cy="456854"/>
          </a:xfrm>
          <a:custGeom>
            <a:avLst/>
            <a:gdLst/>
            <a:ahLst/>
            <a:cxnLst/>
            <a:rect l="l" t="t" r="r" b="b"/>
            <a:pathLst>
              <a:path w="454362" h="456854">
                <a:moveTo>
                  <a:pt x="0" y="0"/>
                </a:moveTo>
                <a:lnTo>
                  <a:pt x="454362" y="0"/>
                </a:lnTo>
                <a:lnTo>
                  <a:pt x="454362" y="456854"/>
                </a:lnTo>
                <a:lnTo>
                  <a:pt x="0" y="456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788572" y="1280786"/>
            <a:ext cx="753760" cy="25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Slide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454695" y="3628125"/>
            <a:ext cx="19197390" cy="3584142"/>
            <a:chOff x="0" y="0"/>
            <a:chExt cx="5056103" cy="9439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56103" cy="943971"/>
            </a:xfrm>
            <a:custGeom>
              <a:avLst/>
              <a:gdLst/>
              <a:ahLst/>
              <a:cxnLst/>
              <a:rect l="l" t="t" r="r" b="b"/>
              <a:pathLst>
                <a:path w="5056103" h="943971">
                  <a:moveTo>
                    <a:pt x="0" y="0"/>
                  </a:moveTo>
                  <a:lnTo>
                    <a:pt x="5056103" y="0"/>
                  </a:lnTo>
                  <a:lnTo>
                    <a:pt x="5056103" y="943971"/>
                  </a:lnTo>
                  <a:lnTo>
                    <a:pt x="0" y="943971"/>
                  </a:lnTo>
                  <a:close/>
                </a:path>
              </a:pathLst>
            </a:custGeom>
            <a:solidFill>
              <a:srgbClr val="231F1F">
                <a:alpha val="6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38100"/>
              <a:ext cx="5056103" cy="905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8"/>
                </a:lnSpc>
              </a:pPr>
              <a:r>
                <a:rPr lang="en-US" sz="1833">
                  <a:solidFill>
                    <a:srgbClr val="FFFFFF">
                      <a:alpha val="66667"/>
                    </a:srgbClr>
                  </a:solidFill>
                  <a:latin typeface="Garet"/>
                  <a:ea typeface="Garet"/>
                  <a:cs typeface="Garet"/>
                  <a:sym typeface="Garet"/>
                </a:rPr>
                <a:t>t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592126" y="1285193"/>
            <a:ext cx="377096" cy="25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10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26914" y="9101972"/>
            <a:ext cx="753760" cy="25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Back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95601" y="4089175"/>
            <a:ext cx="11127556" cy="2101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996"/>
              </a:lnSpc>
              <a:spcBef>
                <a:spcPct val="0"/>
              </a:spcBef>
            </a:pPr>
            <a:r>
              <a:rPr lang="en-US" sz="11000" dirty="0" smtClean="0">
                <a:solidFill>
                  <a:srgbClr val="FFD308"/>
                </a:solidFill>
                <a:latin typeface="Anton"/>
                <a:ea typeface="Anton"/>
                <a:cs typeface="Anton"/>
                <a:sym typeface="Anton"/>
              </a:rPr>
              <a:t>LIVE DEMONSTRATION</a:t>
            </a:r>
            <a:endParaRPr lang="en-US" sz="11000" dirty="0">
              <a:solidFill>
                <a:srgbClr val="FFD308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874308" y="6445475"/>
            <a:ext cx="623209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sz="2400" i="1" dirty="0" err="1" smtClean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Blockchain</a:t>
            </a:r>
            <a:r>
              <a:rPr lang="en-US" sz="2400" i="1" dirty="0" smtClean="0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-Based Lottery System</a:t>
            </a:r>
            <a:endParaRPr lang="en-US" sz="2400" i="1" dirty="0">
              <a:solidFill>
                <a:srgbClr val="FFFFFF"/>
              </a:solidFill>
              <a:latin typeface="Montserrat Italics"/>
              <a:ea typeface="Montserrat Italics"/>
              <a:cs typeface="Montserrat Italics"/>
              <a:sym typeface="Montserrat Itali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67543" y="-2324100"/>
            <a:ext cx="19197390" cy="12043082"/>
            <a:chOff x="0" y="0"/>
            <a:chExt cx="5056103" cy="3171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6103" cy="3171841"/>
            </a:xfrm>
            <a:custGeom>
              <a:avLst/>
              <a:gdLst/>
              <a:ahLst/>
              <a:cxnLst/>
              <a:rect l="l" t="t" r="r" b="b"/>
              <a:pathLst>
                <a:path w="5056103" h="3171841">
                  <a:moveTo>
                    <a:pt x="0" y="0"/>
                  </a:moveTo>
                  <a:lnTo>
                    <a:pt x="5056103" y="0"/>
                  </a:lnTo>
                  <a:lnTo>
                    <a:pt x="5056103" y="3171841"/>
                  </a:lnTo>
                  <a:lnTo>
                    <a:pt x="0" y="3171841"/>
                  </a:lnTo>
                  <a:close/>
                </a:path>
              </a:pathLst>
            </a:custGeom>
            <a:gradFill rotWithShape="1">
              <a:gsLst>
                <a:gs pos="0">
                  <a:srgbClr val="231F1F">
                    <a:alpha val="0"/>
                  </a:srgbClr>
                </a:gs>
                <a:gs pos="100000">
                  <a:srgbClr val="000000">
                    <a:alpha val="67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5056103" cy="3133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542332" y="1160721"/>
            <a:ext cx="476685" cy="476685"/>
            <a:chOff x="0" y="0"/>
            <a:chExt cx="125547" cy="125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547" cy="125547"/>
            </a:xfrm>
            <a:custGeom>
              <a:avLst/>
              <a:gdLst/>
              <a:ahLst/>
              <a:cxnLst/>
              <a:rect l="l" t="t" r="r" b="b"/>
              <a:pathLst>
                <a:path w="125547" h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25547" cy="96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6692247" y="8991823"/>
            <a:ext cx="454362" cy="456854"/>
          </a:xfrm>
          <a:custGeom>
            <a:avLst/>
            <a:gdLst/>
            <a:ahLst/>
            <a:cxnLst/>
            <a:rect l="l" t="t" r="r" b="b"/>
            <a:pathLst>
              <a:path w="454362" h="456854">
                <a:moveTo>
                  <a:pt x="454362" y="0"/>
                </a:moveTo>
                <a:lnTo>
                  <a:pt x="0" y="0"/>
                </a:lnTo>
                <a:lnTo>
                  <a:pt x="0" y="456854"/>
                </a:lnTo>
                <a:lnTo>
                  <a:pt x="454362" y="456854"/>
                </a:lnTo>
                <a:lnTo>
                  <a:pt x="4543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2276656">
            <a:off x="-6755945" y="1666679"/>
            <a:ext cx="8250226" cy="8229600"/>
          </a:xfrm>
          <a:custGeom>
            <a:avLst/>
            <a:gdLst/>
            <a:ahLst/>
            <a:cxnLst/>
            <a:rect l="l" t="t" r="r" b="b"/>
            <a:pathLst>
              <a:path w="8250226" h="8229600">
                <a:moveTo>
                  <a:pt x="0" y="0"/>
                </a:moveTo>
                <a:lnTo>
                  <a:pt x="8250226" y="0"/>
                </a:lnTo>
                <a:lnTo>
                  <a:pt x="82502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788572" y="1280786"/>
            <a:ext cx="753760" cy="25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Slide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641921" y="1285193"/>
            <a:ext cx="277507" cy="25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026914" y="9101972"/>
            <a:ext cx="753760" cy="25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Next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5576" y="1150330"/>
            <a:ext cx="9839367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28"/>
              </a:lnSpc>
              <a:spcBef>
                <a:spcPct val="0"/>
              </a:spcBef>
            </a:pPr>
            <a:r>
              <a:rPr lang="en-US" sz="8234" dirty="0" smtClean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  <a:endParaRPr lang="en-US" sz="8234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" name="Freeform 21"/>
          <p:cNvSpPr/>
          <p:nvPr/>
        </p:nvSpPr>
        <p:spPr>
          <a:xfrm rot="2276656" flipH="1">
            <a:off x="16593233" y="1268761"/>
            <a:ext cx="8250226" cy="8229600"/>
          </a:xfrm>
          <a:custGeom>
            <a:avLst/>
            <a:gdLst/>
            <a:ahLst/>
            <a:cxnLst/>
            <a:rect l="l" t="t" r="r" b="b"/>
            <a:pathLst>
              <a:path w="8250226" h="8229600">
                <a:moveTo>
                  <a:pt x="8250225" y="0"/>
                </a:moveTo>
                <a:lnTo>
                  <a:pt x="0" y="0"/>
                </a:lnTo>
                <a:lnTo>
                  <a:pt x="0" y="8229600"/>
                </a:lnTo>
                <a:lnTo>
                  <a:pt x="8250225" y="8229600"/>
                </a:lnTo>
                <a:lnTo>
                  <a:pt x="8250225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3" name="TextBox 22"/>
          <p:cNvSpPr txBox="1"/>
          <p:nvPr/>
        </p:nvSpPr>
        <p:spPr>
          <a:xfrm>
            <a:off x="3052125" y="2224513"/>
            <a:ext cx="1310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Traditional lottery systems suffer from a lack of transparency, trust, and automation. Participants have no guarantee that the process is fair or that the winner selection isn’t manipulated. There is a strong need for a decentralized and tamper-proof solution to ensure fairness, transparency, and trust among all participants.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19400" y="4445459"/>
            <a:ext cx="1302220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10"/>
              </a:buBlip>
            </a:pPr>
            <a:r>
              <a:rPr lang="en-US" sz="2800" dirty="0">
                <a:solidFill>
                  <a:schemeClr val="bg1"/>
                </a:solidFill>
              </a:rPr>
              <a:t>Traditional lottery systems are centrally controlled, making them prone to fraud or manipulation.</a:t>
            </a:r>
          </a:p>
          <a:p>
            <a:pPr marL="457200" indent="-457200">
              <a:buBlip>
                <a:blip r:embed="rId10"/>
              </a:buBlip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Blip>
                <a:blip r:embed="rId10"/>
              </a:buBlip>
            </a:pPr>
            <a:r>
              <a:rPr lang="en-US" sz="2800" b="1" dirty="0">
                <a:solidFill>
                  <a:schemeClr val="bg1"/>
                </a:solidFill>
              </a:rPr>
              <a:t>Lack of transparency </a:t>
            </a:r>
            <a:r>
              <a:rPr lang="en-US" sz="2800" dirty="0">
                <a:solidFill>
                  <a:schemeClr val="bg1"/>
                </a:solidFill>
              </a:rPr>
              <a:t>— participants can’t verify how winners are selected.</a:t>
            </a:r>
          </a:p>
          <a:p>
            <a:pPr marL="457200" indent="-457200">
              <a:buBlip>
                <a:blip r:embed="rId10"/>
              </a:buBlip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Blip>
                <a:blip r:embed="rId10"/>
              </a:buBlip>
            </a:pPr>
            <a:r>
              <a:rPr lang="en-US" sz="2800" b="1" dirty="0">
                <a:solidFill>
                  <a:schemeClr val="bg1"/>
                </a:solidFill>
              </a:rPr>
              <a:t>No public proof </a:t>
            </a:r>
            <a:r>
              <a:rPr lang="en-US" sz="2800" dirty="0">
                <a:solidFill>
                  <a:schemeClr val="bg1"/>
                </a:solidFill>
              </a:rPr>
              <a:t>that funds are distributed correctly.</a:t>
            </a:r>
          </a:p>
          <a:p>
            <a:pPr marL="457200" indent="-457200">
              <a:buBlip>
                <a:blip r:embed="rId10"/>
              </a:buBlip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Blip>
                <a:blip r:embed="rId10"/>
              </a:buBlip>
            </a:pPr>
            <a:r>
              <a:rPr lang="en-US" sz="2800" b="1" dirty="0">
                <a:solidFill>
                  <a:schemeClr val="bg1"/>
                </a:solidFill>
              </a:rPr>
              <a:t>Manual processes </a:t>
            </a:r>
            <a:r>
              <a:rPr lang="en-US" sz="2800" dirty="0">
                <a:solidFill>
                  <a:schemeClr val="bg1"/>
                </a:solidFill>
              </a:rPr>
              <a:t>cause delays and human errors.</a:t>
            </a:r>
          </a:p>
          <a:p>
            <a:pPr marL="457200" indent="-457200">
              <a:buBlip>
                <a:blip r:embed="rId10"/>
              </a:buBlip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Blip>
                <a:blip r:embed="rId10"/>
              </a:buBlip>
            </a:pPr>
            <a:r>
              <a:rPr lang="en-US" sz="2800" b="1" dirty="0">
                <a:solidFill>
                  <a:schemeClr val="bg1"/>
                </a:solidFill>
              </a:rPr>
              <a:t>Data tampering </a:t>
            </a:r>
            <a:r>
              <a:rPr lang="en-US" sz="2800" dirty="0">
                <a:solidFill>
                  <a:schemeClr val="bg1"/>
                </a:solidFill>
              </a:rPr>
              <a:t>is possible in centralized servers.</a:t>
            </a:r>
          </a:p>
          <a:p>
            <a:pPr marL="457200" indent="-457200">
              <a:buBlip>
                <a:blip r:embed="rId10"/>
              </a:buBlip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Blip>
                <a:blip r:embed="rId10"/>
              </a:buBlip>
            </a:pPr>
            <a:r>
              <a:rPr lang="en-US" sz="2800" b="1" dirty="0">
                <a:solidFill>
                  <a:schemeClr val="bg1"/>
                </a:solidFill>
              </a:rPr>
              <a:t>Participants must trust </a:t>
            </a:r>
            <a:r>
              <a:rPr lang="en-US" sz="2800" dirty="0">
                <a:solidFill>
                  <a:schemeClr val="bg1"/>
                </a:solidFill>
              </a:rPr>
              <a:t>the organizer blindly, without </a:t>
            </a:r>
            <a:r>
              <a:rPr lang="en-US" sz="2800" dirty="0" err="1">
                <a:solidFill>
                  <a:schemeClr val="bg1"/>
                </a:solidFill>
              </a:rPr>
              <a:t>blockchain</a:t>
            </a:r>
            <a:r>
              <a:rPr lang="en-US" sz="2800" dirty="0">
                <a:solidFill>
                  <a:schemeClr val="bg1"/>
                </a:solidFill>
              </a:rPr>
              <a:t>-level verification.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89305" y="-878041"/>
            <a:ext cx="19197390" cy="12043082"/>
            <a:chOff x="0" y="0"/>
            <a:chExt cx="5056103" cy="3171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6103" cy="3171841"/>
            </a:xfrm>
            <a:custGeom>
              <a:avLst/>
              <a:gdLst/>
              <a:ahLst/>
              <a:cxnLst/>
              <a:rect l="l" t="t" r="r" b="b"/>
              <a:pathLst>
                <a:path w="5056103" h="3171841">
                  <a:moveTo>
                    <a:pt x="0" y="0"/>
                  </a:moveTo>
                  <a:lnTo>
                    <a:pt x="5056103" y="0"/>
                  </a:lnTo>
                  <a:lnTo>
                    <a:pt x="5056103" y="3171841"/>
                  </a:lnTo>
                  <a:lnTo>
                    <a:pt x="0" y="3171841"/>
                  </a:lnTo>
                  <a:close/>
                </a:path>
              </a:pathLst>
            </a:custGeom>
            <a:gradFill rotWithShape="1">
              <a:gsLst>
                <a:gs pos="0">
                  <a:srgbClr val="231F1F">
                    <a:alpha val="0"/>
                  </a:srgbClr>
                </a:gs>
                <a:gs pos="100000">
                  <a:srgbClr val="000000">
                    <a:alpha val="67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5056103" cy="3133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542332" y="1160721"/>
            <a:ext cx="476685" cy="476685"/>
            <a:chOff x="0" y="0"/>
            <a:chExt cx="125547" cy="1255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547" cy="125547"/>
            </a:xfrm>
            <a:custGeom>
              <a:avLst/>
              <a:gdLst/>
              <a:ahLst/>
              <a:cxnLst/>
              <a:rect l="l" t="t" r="r" b="b"/>
              <a:pathLst>
                <a:path w="125547" h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125547" cy="96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6692247" y="8991823"/>
            <a:ext cx="454362" cy="456854"/>
          </a:xfrm>
          <a:custGeom>
            <a:avLst/>
            <a:gdLst/>
            <a:ahLst/>
            <a:cxnLst/>
            <a:rect l="l" t="t" r="r" b="b"/>
            <a:pathLst>
              <a:path w="454362" h="456854">
                <a:moveTo>
                  <a:pt x="454362" y="0"/>
                </a:moveTo>
                <a:lnTo>
                  <a:pt x="0" y="0"/>
                </a:lnTo>
                <a:lnTo>
                  <a:pt x="0" y="456854"/>
                </a:lnTo>
                <a:lnTo>
                  <a:pt x="454362" y="456854"/>
                </a:lnTo>
                <a:lnTo>
                  <a:pt x="4543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291500" y="2785771"/>
            <a:ext cx="5855109" cy="5280244"/>
          </a:xfrm>
          <a:custGeom>
            <a:avLst/>
            <a:gdLst/>
            <a:ahLst/>
            <a:cxnLst/>
            <a:rect l="l" t="t" r="r" b="b"/>
            <a:pathLst>
              <a:path w="5855109" h="5280244">
                <a:moveTo>
                  <a:pt x="0" y="0"/>
                </a:moveTo>
                <a:lnTo>
                  <a:pt x="5855109" y="0"/>
                </a:lnTo>
                <a:lnTo>
                  <a:pt x="5855109" y="5280243"/>
                </a:lnTo>
                <a:lnTo>
                  <a:pt x="0" y="5280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88572" y="1280786"/>
            <a:ext cx="753760" cy="25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Slide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41921" y="1285193"/>
            <a:ext cx="277507" cy="25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26914" y="9101972"/>
            <a:ext cx="753760" cy="25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04645" y="1431596"/>
            <a:ext cx="8653424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28"/>
              </a:lnSpc>
              <a:spcBef>
                <a:spcPct val="0"/>
              </a:spcBef>
            </a:pPr>
            <a:r>
              <a:rPr lang="en-US" sz="8234" dirty="0" smtClean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PROPOSED SOLUTION</a:t>
            </a:r>
            <a:endParaRPr lang="en-US" sz="8234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9031518" y="6062620"/>
            <a:ext cx="5181590" cy="2892269"/>
          </a:xfrm>
          <a:custGeom>
            <a:avLst/>
            <a:gdLst/>
            <a:ahLst/>
            <a:cxnLst/>
            <a:rect l="l" t="t" r="r" b="b"/>
            <a:pathLst>
              <a:path w="5181590" h="2892269">
                <a:moveTo>
                  <a:pt x="0" y="0"/>
                </a:moveTo>
                <a:lnTo>
                  <a:pt x="5181589" y="0"/>
                </a:lnTo>
                <a:lnTo>
                  <a:pt x="5181589" y="2892269"/>
                </a:lnTo>
                <a:lnTo>
                  <a:pt x="0" y="28922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/>
          <p:cNvSpPr txBox="1"/>
          <p:nvPr/>
        </p:nvSpPr>
        <p:spPr>
          <a:xfrm>
            <a:off x="1679553" y="3619508"/>
            <a:ext cx="10363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13"/>
              </a:buBlip>
            </a:pPr>
            <a:r>
              <a:rPr lang="en-US" sz="3200" dirty="0">
                <a:solidFill>
                  <a:schemeClr val="bg1"/>
                </a:solidFill>
              </a:rPr>
              <a:t>A </a:t>
            </a:r>
            <a:r>
              <a:rPr lang="en-US" sz="3200" dirty="0" err="1">
                <a:solidFill>
                  <a:schemeClr val="bg1"/>
                </a:solidFill>
              </a:rPr>
              <a:t>Blockchain</a:t>
            </a:r>
            <a:r>
              <a:rPr lang="en-US" sz="3200" dirty="0">
                <a:solidFill>
                  <a:schemeClr val="bg1"/>
                </a:solidFill>
              </a:rPr>
              <a:t>-powered decentralized lottery system.</a:t>
            </a:r>
          </a:p>
          <a:p>
            <a:pPr marL="457200" indent="-457200">
              <a:buBlip>
                <a:blip r:embed="rId13"/>
              </a:buBlip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Blip>
                <a:blip r:embed="rId13"/>
              </a:buBlip>
            </a:pPr>
            <a:r>
              <a:rPr lang="en-US" sz="3200" dirty="0">
                <a:solidFill>
                  <a:schemeClr val="bg1"/>
                </a:solidFill>
              </a:rPr>
              <a:t>Lottery creation and participation through smart contracts.</a:t>
            </a:r>
          </a:p>
          <a:p>
            <a:pPr marL="457200" indent="-457200">
              <a:buBlip>
                <a:blip r:embed="rId13"/>
              </a:buBlip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Blip>
                <a:blip r:embed="rId13"/>
              </a:buBlip>
            </a:pPr>
            <a:r>
              <a:rPr lang="en-US" sz="3200" dirty="0">
                <a:solidFill>
                  <a:schemeClr val="bg1"/>
                </a:solidFill>
              </a:rPr>
              <a:t>Manager controls the lottery but can’t manipulate the result.</a:t>
            </a:r>
          </a:p>
          <a:p>
            <a:pPr marL="457200" indent="-457200">
              <a:buBlip>
                <a:blip r:embed="rId13"/>
              </a:buBlip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Blip>
                <a:blip r:embed="rId13"/>
              </a:buBlip>
            </a:pPr>
            <a:r>
              <a:rPr lang="en-US" sz="3200" dirty="0">
                <a:solidFill>
                  <a:schemeClr val="bg1"/>
                </a:solidFill>
              </a:rPr>
              <a:t>Automatic winner transfer directly to the winner’s wallet.</a:t>
            </a:r>
          </a:p>
          <a:p>
            <a:pPr marL="457200" indent="-457200">
              <a:buBlip>
                <a:blip r:embed="rId13"/>
              </a:buBlip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Blip>
                <a:blip r:embed="rId13"/>
              </a:buBlip>
            </a:pPr>
            <a:r>
              <a:rPr lang="en-US" sz="3200" dirty="0">
                <a:solidFill>
                  <a:schemeClr val="bg1"/>
                </a:solidFill>
              </a:rPr>
              <a:t>Completely transparent and verifiable on the </a:t>
            </a:r>
            <a:r>
              <a:rPr lang="en-US" sz="3200" dirty="0" err="1">
                <a:solidFill>
                  <a:schemeClr val="bg1"/>
                </a:solidFill>
              </a:rPr>
              <a:t>blockchain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200" y="-878041"/>
            <a:ext cx="19197390" cy="12043082"/>
            <a:chOff x="0" y="0"/>
            <a:chExt cx="5056103" cy="3171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6103" cy="3171841"/>
            </a:xfrm>
            <a:custGeom>
              <a:avLst/>
              <a:gdLst/>
              <a:ahLst/>
              <a:cxnLst/>
              <a:rect l="l" t="t" r="r" b="b"/>
              <a:pathLst>
                <a:path w="5056103" h="3171841">
                  <a:moveTo>
                    <a:pt x="0" y="0"/>
                  </a:moveTo>
                  <a:lnTo>
                    <a:pt x="5056103" y="0"/>
                  </a:lnTo>
                  <a:lnTo>
                    <a:pt x="5056103" y="3171841"/>
                  </a:lnTo>
                  <a:lnTo>
                    <a:pt x="0" y="3171841"/>
                  </a:lnTo>
                  <a:close/>
                </a:path>
              </a:pathLst>
            </a:custGeom>
            <a:gradFill rotWithShape="1">
              <a:gsLst>
                <a:gs pos="0">
                  <a:srgbClr val="231F1F">
                    <a:alpha val="0"/>
                  </a:srgbClr>
                </a:gs>
                <a:gs pos="100000">
                  <a:srgbClr val="000000">
                    <a:alpha val="67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5056103" cy="3133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542332" y="1160721"/>
            <a:ext cx="476685" cy="476685"/>
            <a:chOff x="0" y="0"/>
            <a:chExt cx="125547" cy="1255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547" cy="125547"/>
            </a:xfrm>
            <a:custGeom>
              <a:avLst/>
              <a:gdLst/>
              <a:ahLst/>
              <a:cxnLst/>
              <a:rect l="l" t="t" r="r" b="b"/>
              <a:pathLst>
                <a:path w="125547" h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125547" cy="96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6692247" y="8991823"/>
            <a:ext cx="454362" cy="456854"/>
          </a:xfrm>
          <a:custGeom>
            <a:avLst/>
            <a:gdLst/>
            <a:ahLst/>
            <a:cxnLst/>
            <a:rect l="l" t="t" r="r" b="b"/>
            <a:pathLst>
              <a:path w="454362" h="456854">
                <a:moveTo>
                  <a:pt x="454362" y="0"/>
                </a:moveTo>
                <a:lnTo>
                  <a:pt x="0" y="0"/>
                </a:lnTo>
                <a:lnTo>
                  <a:pt x="0" y="456854"/>
                </a:lnTo>
                <a:lnTo>
                  <a:pt x="454362" y="456854"/>
                </a:lnTo>
                <a:lnTo>
                  <a:pt x="4543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865383" y="2741762"/>
            <a:ext cx="5246370" cy="524637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5"/>
              <a:stretch>
                <a:fillRect l="-16555" r="-16555"/>
              </a:stretch>
            </a:blipFill>
            <a:ln w="3810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15788572" y="1280786"/>
            <a:ext cx="753760" cy="25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Slide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641921" y="1285193"/>
            <a:ext cx="277507" cy="25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026914" y="9101972"/>
            <a:ext cx="753760" cy="25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Next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15653" y="1477138"/>
            <a:ext cx="8726268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28"/>
              </a:lnSpc>
              <a:spcBef>
                <a:spcPct val="0"/>
              </a:spcBef>
            </a:pPr>
            <a:r>
              <a:rPr lang="en-US" sz="7200" dirty="0" smtClean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SYSTEM ARCHITECTURE</a:t>
            </a:r>
            <a:endParaRPr lang="en-US" sz="72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-1010233" y="5424777"/>
            <a:ext cx="5181590" cy="2892269"/>
          </a:xfrm>
          <a:custGeom>
            <a:avLst/>
            <a:gdLst/>
            <a:ahLst/>
            <a:cxnLst/>
            <a:rect l="l" t="t" r="r" b="b"/>
            <a:pathLst>
              <a:path w="5181590" h="2892269">
                <a:moveTo>
                  <a:pt x="0" y="0"/>
                </a:moveTo>
                <a:lnTo>
                  <a:pt x="5181590" y="0"/>
                </a:lnTo>
                <a:lnTo>
                  <a:pt x="5181590" y="2892269"/>
                </a:lnTo>
                <a:lnTo>
                  <a:pt x="0" y="28922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13979" r="2606" b="5689"/>
          <a:stretch/>
        </p:blipFill>
        <p:spPr>
          <a:xfrm>
            <a:off x="8183768" y="2231672"/>
            <a:ext cx="7639512" cy="77768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89305" y="-878041"/>
            <a:ext cx="19197390" cy="12043082"/>
            <a:chOff x="0" y="0"/>
            <a:chExt cx="5056103" cy="3171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6103" cy="3171841"/>
            </a:xfrm>
            <a:custGeom>
              <a:avLst/>
              <a:gdLst/>
              <a:ahLst/>
              <a:cxnLst/>
              <a:rect l="l" t="t" r="r" b="b"/>
              <a:pathLst>
                <a:path w="5056103" h="3171841">
                  <a:moveTo>
                    <a:pt x="0" y="0"/>
                  </a:moveTo>
                  <a:lnTo>
                    <a:pt x="5056103" y="0"/>
                  </a:lnTo>
                  <a:lnTo>
                    <a:pt x="5056103" y="3171841"/>
                  </a:lnTo>
                  <a:lnTo>
                    <a:pt x="0" y="3171841"/>
                  </a:lnTo>
                  <a:close/>
                </a:path>
              </a:pathLst>
            </a:custGeom>
            <a:gradFill rotWithShape="1">
              <a:gsLst>
                <a:gs pos="0">
                  <a:srgbClr val="231F1F">
                    <a:alpha val="0"/>
                  </a:srgbClr>
                </a:gs>
                <a:gs pos="100000">
                  <a:srgbClr val="000000">
                    <a:alpha val="67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5056103" cy="3133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542332" y="1160721"/>
            <a:ext cx="476685" cy="476685"/>
            <a:chOff x="0" y="0"/>
            <a:chExt cx="125547" cy="125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547" cy="125547"/>
            </a:xfrm>
            <a:custGeom>
              <a:avLst/>
              <a:gdLst/>
              <a:ahLst/>
              <a:cxnLst/>
              <a:rect l="l" t="t" r="r" b="b"/>
              <a:pathLst>
                <a:path w="125547" h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25547" cy="96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6692247" y="8991823"/>
            <a:ext cx="454362" cy="456854"/>
          </a:xfrm>
          <a:custGeom>
            <a:avLst/>
            <a:gdLst/>
            <a:ahLst/>
            <a:cxnLst/>
            <a:rect l="l" t="t" r="r" b="b"/>
            <a:pathLst>
              <a:path w="454362" h="456854">
                <a:moveTo>
                  <a:pt x="454362" y="0"/>
                </a:moveTo>
                <a:lnTo>
                  <a:pt x="0" y="0"/>
                </a:lnTo>
                <a:lnTo>
                  <a:pt x="0" y="456854"/>
                </a:lnTo>
                <a:lnTo>
                  <a:pt x="454362" y="456854"/>
                </a:lnTo>
                <a:lnTo>
                  <a:pt x="4543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790518" y="3535666"/>
            <a:ext cx="3072542" cy="3072542"/>
            <a:chOff x="0" y="0"/>
            <a:chExt cx="14840029" cy="14840029"/>
          </a:xfrm>
        </p:grpSpPr>
        <p:sp>
          <p:nvSpPr>
            <p:cNvPr id="13" name="Freeform 1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Freeform 1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-16369" r="-16369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5788572" y="1280786"/>
            <a:ext cx="753760" cy="25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Slide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641921" y="1285193"/>
            <a:ext cx="277507" cy="25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026914" y="9101972"/>
            <a:ext cx="753760" cy="25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Next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1600" y="2201969"/>
            <a:ext cx="16001999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28"/>
              </a:lnSpc>
              <a:spcBef>
                <a:spcPct val="0"/>
              </a:spcBef>
            </a:pPr>
            <a:r>
              <a:rPr lang="en-US" sz="8234" dirty="0" smtClean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SMART CONTRACT FEATURES ( SOLIDITY )</a:t>
            </a:r>
            <a:endParaRPr lang="en-US" sz="8234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822857" y="6965235"/>
            <a:ext cx="3072542" cy="3072542"/>
            <a:chOff x="0" y="0"/>
            <a:chExt cx="14840029" cy="14840029"/>
          </a:xfrm>
        </p:grpSpPr>
        <p:sp>
          <p:nvSpPr>
            <p:cNvPr id="25" name="Freeform 2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6" name="Freeform 2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24665" r="-24665"/>
              </a:stretch>
            </a:blipFill>
          </p:spPr>
        </p:sp>
      </p:grpSp>
      <p:sp>
        <p:nvSpPr>
          <p:cNvPr id="30" name="TextBox 29"/>
          <p:cNvSpPr txBox="1"/>
          <p:nvPr/>
        </p:nvSpPr>
        <p:spPr>
          <a:xfrm>
            <a:off x="5562600" y="3574758"/>
            <a:ext cx="10225972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11"/>
              </a:buBlip>
            </a:pPr>
            <a:r>
              <a:rPr lang="en-IN" sz="3600" b="1" dirty="0" err="1">
                <a:solidFill>
                  <a:srgbClr val="00B050"/>
                </a:solidFill>
              </a:rPr>
              <a:t>createLottery</a:t>
            </a:r>
            <a:r>
              <a:rPr lang="en-IN" sz="3600" b="1" dirty="0">
                <a:solidFill>
                  <a:srgbClr val="00B050"/>
                </a:solidFill>
              </a:rPr>
              <a:t>() </a:t>
            </a:r>
            <a:r>
              <a:rPr lang="en-IN" sz="3200" dirty="0">
                <a:solidFill>
                  <a:schemeClr val="bg1"/>
                </a:solidFill>
              </a:rPr>
              <a:t>→ Manager creates new lottery.</a:t>
            </a:r>
          </a:p>
          <a:p>
            <a:pPr marL="457200" indent="-457200">
              <a:buBlip>
                <a:blip r:embed="rId11"/>
              </a:buBlip>
            </a:pPr>
            <a:endParaRPr lang="en-IN" sz="3200" dirty="0">
              <a:solidFill>
                <a:schemeClr val="bg1"/>
              </a:solidFill>
            </a:endParaRPr>
          </a:p>
          <a:p>
            <a:pPr marL="571500" indent="-571500">
              <a:buBlip>
                <a:blip r:embed="rId11"/>
              </a:buBlip>
            </a:pPr>
            <a:r>
              <a:rPr lang="en-IN" sz="3600" b="1" dirty="0">
                <a:solidFill>
                  <a:srgbClr val="00B050"/>
                </a:solidFill>
              </a:rPr>
              <a:t>participate() </a:t>
            </a:r>
            <a:r>
              <a:rPr lang="en-IN" sz="3200" dirty="0">
                <a:solidFill>
                  <a:schemeClr val="bg1"/>
                </a:solidFill>
              </a:rPr>
              <a:t>→ Users can buy lottery tickets.</a:t>
            </a:r>
          </a:p>
          <a:p>
            <a:pPr marL="457200" indent="-457200">
              <a:buBlip>
                <a:blip r:embed="rId11"/>
              </a:buBlip>
            </a:pPr>
            <a:endParaRPr lang="en-IN" sz="3200" dirty="0">
              <a:solidFill>
                <a:schemeClr val="bg1"/>
              </a:solidFill>
            </a:endParaRPr>
          </a:p>
          <a:p>
            <a:pPr marL="571500" indent="-571500">
              <a:buBlip>
                <a:blip r:embed="rId11"/>
              </a:buBlip>
            </a:pPr>
            <a:r>
              <a:rPr lang="en-IN" sz="3600" b="1" dirty="0" err="1">
                <a:solidFill>
                  <a:srgbClr val="00B050"/>
                </a:solidFill>
              </a:rPr>
              <a:t>getBalance</a:t>
            </a:r>
            <a:r>
              <a:rPr lang="en-IN" sz="3600" b="1" dirty="0">
                <a:solidFill>
                  <a:srgbClr val="00B050"/>
                </a:solidFill>
              </a:rPr>
              <a:t>() </a:t>
            </a:r>
            <a:r>
              <a:rPr lang="en-IN" sz="3200" dirty="0">
                <a:solidFill>
                  <a:schemeClr val="bg1"/>
                </a:solidFill>
              </a:rPr>
              <a:t>→ Manager can view total pool amount.</a:t>
            </a:r>
          </a:p>
          <a:p>
            <a:pPr marL="457200" indent="-457200">
              <a:buBlip>
                <a:blip r:embed="rId11"/>
              </a:buBlip>
            </a:pPr>
            <a:endParaRPr lang="en-IN" sz="3200" b="1" dirty="0">
              <a:solidFill>
                <a:srgbClr val="00B050"/>
              </a:solidFill>
            </a:endParaRPr>
          </a:p>
          <a:p>
            <a:pPr marL="571500" indent="-571500">
              <a:buBlip>
                <a:blip r:embed="rId11"/>
              </a:buBlip>
            </a:pPr>
            <a:r>
              <a:rPr lang="en-IN" sz="3600" b="1" dirty="0" err="1">
                <a:solidFill>
                  <a:srgbClr val="00B050"/>
                </a:solidFill>
              </a:rPr>
              <a:t>selectWinner</a:t>
            </a:r>
            <a:r>
              <a:rPr lang="en-IN" sz="3600" b="1" dirty="0">
                <a:solidFill>
                  <a:srgbClr val="00B050"/>
                </a:solidFill>
              </a:rPr>
              <a:t>() </a:t>
            </a:r>
            <a:r>
              <a:rPr lang="en-IN" sz="3200" dirty="0">
                <a:solidFill>
                  <a:schemeClr val="bg1"/>
                </a:solidFill>
              </a:rPr>
              <a:t>→ Random winner is chosen securely.</a:t>
            </a:r>
          </a:p>
          <a:p>
            <a:pPr marL="457200" indent="-457200">
              <a:buBlip>
                <a:blip r:embed="rId11"/>
              </a:buBlip>
            </a:pPr>
            <a:endParaRPr lang="en-IN" sz="3200" dirty="0">
              <a:solidFill>
                <a:schemeClr val="bg1"/>
              </a:solidFill>
            </a:endParaRPr>
          </a:p>
          <a:p>
            <a:pPr marL="571500" indent="-571500">
              <a:buBlip>
                <a:blip r:embed="rId11"/>
              </a:buBlip>
            </a:pPr>
            <a:r>
              <a:rPr lang="en-IN" sz="3600" b="1" dirty="0">
                <a:solidFill>
                  <a:srgbClr val="00B050"/>
                </a:solidFill>
              </a:rPr>
              <a:t>receive() </a:t>
            </a:r>
            <a:r>
              <a:rPr lang="en-IN" sz="3200" dirty="0">
                <a:solidFill>
                  <a:schemeClr val="bg1"/>
                </a:solidFill>
              </a:rPr>
              <a:t>→ Accepts ETH from participants.</a:t>
            </a:r>
          </a:p>
          <a:p>
            <a:pPr marL="457200" indent="-457200">
              <a:buBlip>
                <a:blip r:embed="rId11"/>
              </a:buBlip>
            </a:pPr>
            <a:endParaRPr lang="en-IN" sz="3200" dirty="0">
              <a:solidFill>
                <a:schemeClr val="bg1"/>
              </a:solidFill>
            </a:endParaRPr>
          </a:p>
          <a:p>
            <a:pPr marL="571500" indent="-571500">
              <a:buBlip>
                <a:blip r:embed="rId11"/>
              </a:buBlip>
            </a:pPr>
            <a:r>
              <a:rPr lang="en-IN" sz="3600" b="1" dirty="0">
                <a:solidFill>
                  <a:srgbClr val="00B050"/>
                </a:solidFill>
              </a:rPr>
              <a:t>transfer() </a:t>
            </a:r>
            <a:r>
              <a:rPr lang="en-IN" sz="3200" dirty="0">
                <a:solidFill>
                  <a:schemeClr val="bg1"/>
                </a:solidFill>
              </a:rPr>
              <a:t>→ Winner automatically receives reward.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52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89305" y="-576153"/>
            <a:ext cx="19197390" cy="12043082"/>
            <a:chOff x="0" y="0"/>
            <a:chExt cx="5056103" cy="3171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6103" cy="3171841"/>
            </a:xfrm>
            <a:custGeom>
              <a:avLst/>
              <a:gdLst/>
              <a:ahLst/>
              <a:cxnLst/>
              <a:rect l="l" t="t" r="r" b="b"/>
              <a:pathLst>
                <a:path w="5056103" h="3171841">
                  <a:moveTo>
                    <a:pt x="0" y="0"/>
                  </a:moveTo>
                  <a:lnTo>
                    <a:pt x="5056103" y="0"/>
                  </a:lnTo>
                  <a:lnTo>
                    <a:pt x="5056103" y="3171841"/>
                  </a:lnTo>
                  <a:lnTo>
                    <a:pt x="0" y="3171841"/>
                  </a:lnTo>
                  <a:close/>
                </a:path>
              </a:pathLst>
            </a:custGeom>
            <a:gradFill rotWithShape="1">
              <a:gsLst>
                <a:gs pos="0">
                  <a:srgbClr val="231F1F">
                    <a:alpha val="0"/>
                  </a:srgbClr>
                </a:gs>
                <a:gs pos="100000">
                  <a:srgbClr val="000000">
                    <a:alpha val="67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5056103" cy="3133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542332" y="1160721"/>
            <a:ext cx="476685" cy="476685"/>
            <a:chOff x="0" y="0"/>
            <a:chExt cx="125547" cy="1255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547" cy="125547"/>
            </a:xfrm>
            <a:custGeom>
              <a:avLst/>
              <a:gdLst/>
              <a:ahLst/>
              <a:cxnLst/>
              <a:rect l="l" t="t" r="r" b="b"/>
              <a:pathLst>
                <a:path w="125547" h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125547" cy="96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6692247" y="8991823"/>
            <a:ext cx="454362" cy="456854"/>
          </a:xfrm>
          <a:custGeom>
            <a:avLst/>
            <a:gdLst/>
            <a:ahLst/>
            <a:cxnLst/>
            <a:rect l="l" t="t" r="r" b="b"/>
            <a:pathLst>
              <a:path w="454362" h="456854">
                <a:moveTo>
                  <a:pt x="454362" y="0"/>
                </a:moveTo>
                <a:lnTo>
                  <a:pt x="0" y="0"/>
                </a:lnTo>
                <a:lnTo>
                  <a:pt x="0" y="456854"/>
                </a:lnTo>
                <a:lnTo>
                  <a:pt x="454362" y="456854"/>
                </a:lnTo>
                <a:lnTo>
                  <a:pt x="4543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202781" y="5040428"/>
            <a:ext cx="3299853" cy="3299853"/>
          </a:xfrm>
          <a:custGeom>
            <a:avLst/>
            <a:gdLst/>
            <a:ahLst/>
            <a:cxnLst/>
            <a:rect l="l" t="t" r="r" b="b"/>
            <a:pathLst>
              <a:path w="3299853" h="3299853">
                <a:moveTo>
                  <a:pt x="0" y="0"/>
                </a:moveTo>
                <a:lnTo>
                  <a:pt x="3299853" y="0"/>
                </a:lnTo>
                <a:lnTo>
                  <a:pt x="3299853" y="3299853"/>
                </a:lnTo>
                <a:lnTo>
                  <a:pt x="0" y="3299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88572" y="1280786"/>
            <a:ext cx="753760" cy="25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Slide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41921" y="1285193"/>
            <a:ext cx="277507" cy="25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26914" y="9101972"/>
            <a:ext cx="753760" cy="25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1164" y="2535864"/>
            <a:ext cx="7704952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28"/>
              </a:lnSpc>
              <a:spcBef>
                <a:spcPct val="0"/>
              </a:spcBef>
            </a:pPr>
            <a:r>
              <a:rPr lang="en-US" sz="8234" dirty="0" smtClean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BACKEND (DJANGO)</a:t>
            </a:r>
            <a:endParaRPr lang="en-US" sz="8234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5" r="2416" b="4759"/>
          <a:stretch/>
        </p:blipFill>
        <p:spPr>
          <a:xfrm>
            <a:off x="5967746" y="2943040"/>
            <a:ext cx="10647723" cy="70209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64973" y="-752077"/>
            <a:ext cx="19197390" cy="12043082"/>
            <a:chOff x="0" y="0"/>
            <a:chExt cx="5056103" cy="3171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6103" cy="3171841"/>
            </a:xfrm>
            <a:custGeom>
              <a:avLst/>
              <a:gdLst/>
              <a:ahLst/>
              <a:cxnLst/>
              <a:rect l="l" t="t" r="r" b="b"/>
              <a:pathLst>
                <a:path w="5056103" h="3171841">
                  <a:moveTo>
                    <a:pt x="0" y="0"/>
                  </a:moveTo>
                  <a:lnTo>
                    <a:pt x="5056103" y="0"/>
                  </a:lnTo>
                  <a:lnTo>
                    <a:pt x="5056103" y="3171841"/>
                  </a:lnTo>
                  <a:lnTo>
                    <a:pt x="0" y="3171841"/>
                  </a:lnTo>
                  <a:close/>
                </a:path>
              </a:pathLst>
            </a:custGeom>
            <a:gradFill rotWithShape="1">
              <a:gsLst>
                <a:gs pos="0">
                  <a:srgbClr val="231F1F">
                    <a:alpha val="0"/>
                  </a:srgbClr>
                </a:gs>
                <a:gs pos="100000">
                  <a:srgbClr val="000000">
                    <a:alpha val="67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5056103" cy="3133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542332" y="1160721"/>
            <a:ext cx="476685" cy="476685"/>
            <a:chOff x="0" y="0"/>
            <a:chExt cx="125547" cy="1255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547" cy="125547"/>
            </a:xfrm>
            <a:custGeom>
              <a:avLst/>
              <a:gdLst/>
              <a:ahLst/>
              <a:cxnLst/>
              <a:rect l="l" t="t" r="r" b="b"/>
              <a:pathLst>
                <a:path w="125547" h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125547" cy="96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6692247" y="8991823"/>
            <a:ext cx="454362" cy="456854"/>
          </a:xfrm>
          <a:custGeom>
            <a:avLst/>
            <a:gdLst/>
            <a:ahLst/>
            <a:cxnLst/>
            <a:rect l="l" t="t" r="r" b="b"/>
            <a:pathLst>
              <a:path w="454362" h="456854">
                <a:moveTo>
                  <a:pt x="454362" y="0"/>
                </a:moveTo>
                <a:lnTo>
                  <a:pt x="0" y="0"/>
                </a:lnTo>
                <a:lnTo>
                  <a:pt x="0" y="456854"/>
                </a:lnTo>
                <a:lnTo>
                  <a:pt x="454362" y="456854"/>
                </a:lnTo>
                <a:lnTo>
                  <a:pt x="4543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788572" y="1280786"/>
            <a:ext cx="753760" cy="25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Slide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41921" y="1285193"/>
            <a:ext cx="277507" cy="25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26914" y="9101972"/>
            <a:ext cx="753760" cy="25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Next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37082" y="1961066"/>
            <a:ext cx="6508690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28"/>
              </a:lnSpc>
              <a:spcBef>
                <a:spcPct val="0"/>
              </a:spcBef>
            </a:pPr>
            <a:r>
              <a:rPr lang="en-US" sz="8234" dirty="0" smtClean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USER INTERFACE</a:t>
            </a:r>
            <a:endParaRPr lang="en-US" sz="8234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692518" y="1965960"/>
            <a:ext cx="6107312" cy="6107312"/>
            <a:chOff x="0" y="0"/>
            <a:chExt cx="14840029" cy="14840029"/>
          </a:xfrm>
        </p:grpSpPr>
        <p:sp>
          <p:nvSpPr>
            <p:cNvPr id="19" name="Freeform 19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Freeform 20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665" r="-24665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9224516" y="1553986"/>
            <a:ext cx="5181590" cy="2892269"/>
          </a:xfrm>
          <a:custGeom>
            <a:avLst/>
            <a:gdLst/>
            <a:ahLst/>
            <a:cxnLst/>
            <a:rect l="l" t="t" r="r" b="b"/>
            <a:pathLst>
              <a:path w="5181590" h="2892269">
                <a:moveTo>
                  <a:pt x="0" y="0"/>
                </a:moveTo>
                <a:lnTo>
                  <a:pt x="5181589" y="0"/>
                </a:lnTo>
                <a:lnTo>
                  <a:pt x="5181589" y="2892269"/>
                </a:lnTo>
                <a:lnTo>
                  <a:pt x="0" y="28922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005138" y="5989896"/>
            <a:ext cx="5181590" cy="2892269"/>
          </a:xfrm>
          <a:custGeom>
            <a:avLst/>
            <a:gdLst/>
            <a:ahLst/>
            <a:cxnLst/>
            <a:rect l="l" t="t" r="r" b="b"/>
            <a:pathLst>
              <a:path w="5181590" h="2892269">
                <a:moveTo>
                  <a:pt x="0" y="0"/>
                </a:moveTo>
                <a:lnTo>
                  <a:pt x="5181590" y="0"/>
                </a:lnTo>
                <a:lnTo>
                  <a:pt x="5181590" y="2892269"/>
                </a:lnTo>
                <a:lnTo>
                  <a:pt x="0" y="28922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5"/>
          <p:cNvSpPr txBox="1"/>
          <p:nvPr/>
        </p:nvSpPr>
        <p:spPr>
          <a:xfrm>
            <a:off x="2244158" y="3117093"/>
            <a:ext cx="8254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Simple and responsive design using Bootstrap.</a:t>
            </a:r>
            <a:endParaRPr lang="en-IN" sz="2400" dirty="0">
              <a:solidFill>
                <a:srgbClr val="FFFF00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5" b="7960"/>
          <a:stretch/>
        </p:blipFill>
        <p:spPr>
          <a:xfrm>
            <a:off x="32989" y="3723419"/>
            <a:ext cx="11099816" cy="6107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89305" y="-576153"/>
            <a:ext cx="19197390" cy="12043082"/>
            <a:chOff x="0" y="0"/>
            <a:chExt cx="5056103" cy="3171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6103" cy="3171841"/>
            </a:xfrm>
            <a:custGeom>
              <a:avLst/>
              <a:gdLst/>
              <a:ahLst/>
              <a:cxnLst/>
              <a:rect l="l" t="t" r="r" b="b"/>
              <a:pathLst>
                <a:path w="5056103" h="3171841">
                  <a:moveTo>
                    <a:pt x="0" y="0"/>
                  </a:moveTo>
                  <a:lnTo>
                    <a:pt x="5056103" y="0"/>
                  </a:lnTo>
                  <a:lnTo>
                    <a:pt x="5056103" y="3171841"/>
                  </a:lnTo>
                  <a:lnTo>
                    <a:pt x="0" y="3171841"/>
                  </a:lnTo>
                  <a:close/>
                </a:path>
              </a:pathLst>
            </a:custGeom>
            <a:gradFill rotWithShape="1">
              <a:gsLst>
                <a:gs pos="0">
                  <a:srgbClr val="231F1F">
                    <a:alpha val="0"/>
                  </a:srgbClr>
                </a:gs>
                <a:gs pos="100000">
                  <a:srgbClr val="000000">
                    <a:alpha val="67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5056103" cy="3133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542332" y="1160721"/>
            <a:ext cx="476685" cy="476685"/>
            <a:chOff x="0" y="0"/>
            <a:chExt cx="125547" cy="1255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547" cy="125547"/>
            </a:xfrm>
            <a:custGeom>
              <a:avLst/>
              <a:gdLst/>
              <a:ahLst/>
              <a:cxnLst/>
              <a:rect l="l" t="t" r="r" b="b"/>
              <a:pathLst>
                <a:path w="125547" h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125547" cy="96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6692247" y="8991823"/>
            <a:ext cx="454362" cy="456854"/>
          </a:xfrm>
          <a:custGeom>
            <a:avLst/>
            <a:gdLst/>
            <a:ahLst/>
            <a:cxnLst/>
            <a:rect l="l" t="t" r="r" b="b"/>
            <a:pathLst>
              <a:path w="454362" h="456854">
                <a:moveTo>
                  <a:pt x="454362" y="0"/>
                </a:moveTo>
                <a:lnTo>
                  <a:pt x="0" y="0"/>
                </a:lnTo>
                <a:lnTo>
                  <a:pt x="0" y="456854"/>
                </a:lnTo>
                <a:lnTo>
                  <a:pt x="454362" y="456854"/>
                </a:lnTo>
                <a:lnTo>
                  <a:pt x="4543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334960" y="2363253"/>
            <a:ext cx="4948099" cy="5306272"/>
          </a:xfrm>
          <a:custGeom>
            <a:avLst/>
            <a:gdLst/>
            <a:ahLst/>
            <a:cxnLst/>
            <a:rect l="l" t="t" r="r" b="b"/>
            <a:pathLst>
              <a:path w="4948099" h="5306272">
                <a:moveTo>
                  <a:pt x="0" y="0"/>
                </a:moveTo>
                <a:lnTo>
                  <a:pt x="4948099" y="0"/>
                </a:lnTo>
                <a:lnTo>
                  <a:pt x="4948099" y="5306272"/>
                </a:lnTo>
                <a:lnTo>
                  <a:pt x="0" y="5306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88572" y="1280786"/>
            <a:ext cx="753760" cy="25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Slide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41921" y="1285193"/>
            <a:ext cx="277507" cy="25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26914" y="9101972"/>
            <a:ext cx="753760" cy="25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66821" y="2309650"/>
            <a:ext cx="11016379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28"/>
              </a:lnSpc>
              <a:spcBef>
                <a:spcPct val="0"/>
              </a:spcBef>
            </a:pPr>
            <a:r>
              <a:rPr lang="en-US" sz="8234" dirty="0" smtClean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SECURITY &amp; TRANSPARENCY</a:t>
            </a:r>
            <a:endParaRPr lang="en-US" sz="8234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589121" y="5349145"/>
            <a:ext cx="5181590" cy="2892269"/>
          </a:xfrm>
          <a:custGeom>
            <a:avLst/>
            <a:gdLst/>
            <a:ahLst/>
            <a:cxnLst/>
            <a:rect l="l" t="t" r="r" b="b"/>
            <a:pathLst>
              <a:path w="5181590" h="2892269">
                <a:moveTo>
                  <a:pt x="0" y="0"/>
                </a:moveTo>
                <a:lnTo>
                  <a:pt x="5181590" y="0"/>
                </a:lnTo>
                <a:lnTo>
                  <a:pt x="5181590" y="2892269"/>
                </a:lnTo>
                <a:lnTo>
                  <a:pt x="0" y="28922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133363" y="2115940"/>
            <a:ext cx="5181590" cy="2892269"/>
          </a:xfrm>
          <a:custGeom>
            <a:avLst/>
            <a:gdLst/>
            <a:ahLst/>
            <a:cxnLst/>
            <a:rect l="l" t="t" r="r" b="b"/>
            <a:pathLst>
              <a:path w="5181590" h="2892269">
                <a:moveTo>
                  <a:pt x="0" y="0"/>
                </a:moveTo>
                <a:lnTo>
                  <a:pt x="5181590" y="0"/>
                </a:lnTo>
                <a:lnTo>
                  <a:pt x="5181590" y="2892270"/>
                </a:lnTo>
                <a:lnTo>
                  <a:pt x="0" y="28922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1"/>
          <p:cNvSpPr txBox="1"/>
          <p:nvPr/>
        </p:nvSpPr>
        <p:spPr>
          <a:xfrm>
            <a:off x="7233520" y="3528237"/>
            <a:ext cx="105210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12"/>
              </a:buBlip>
            </a:pPr>
            <a:r>
              <a:rPr lang="en-US" sz="3600" dirty="0" err="1">
                <a:solidFill>
                  <a:schemeClr val="bg1"/>
                </a:solidFill>
              </a:rPr>
              <a:t>Blockchain</a:t>
            </a:r>
            <a:r>
              <a:rPr lang="en-US" sz="3600" dirty="0">
                <a:solidFill>
                  <a:schemeClr val="bg1"/>
                </a:solidFill>
              </a:rPr>
              <a:t> ensures immutability and public verification.</a:t>
            </a:r>
          </a:p>
          <a:p>
            <a:pPr marL="457200" indent="-457200">
              <a:buBlip>
                <a:blip r:embed="rId12"/>
              </a:buBlip>
            </a:pPr>
            <a:endParaRPr lang="en-US" sz="3600" dirty="0">
              <a:solidFill>
                <a:schemeClr val="bg1"/>
              </a:solidFill>
            </a:endParaRPr>
          </a:p>
          <a:p>
            <a:pPr marL="457200" indent="-457200">
              <a:buBlip>
                <a:blip r:embed="rId12"/>
              </a:buBlip>
            </a:pPr>
            <a:r>
              <a:rPr lang="en-US" sz="3600" dirty="0">
                <a:solidFill>
                  <a:schemeClr val="bg1"/>
                </a:solidFill>
              </a:rPr>
              <a:t>Random winner selection is verifiable via smart contract logic.</a:t>
            </a:r>
          </a:p>
          <a:p>
            <a:pPr marL="457200" indent="-457200">
              <a:buBlip>
                <a:blip r:embed="rId12"/>
              </a:buBlip>
            </a:pPr>
            <a:endParaRPr lang="en-US" sz="3600" dirty="0">
              <a:solidFill>
                <a:schemeClr val="bg1"/>
              </a:solidFill>
            </a:endParaRPr>
          </a:p>
          <a:p>
            <a:pPr marL="457200" indent="-457200">
              <a:buBlip>
                <a:blip r:embed="rId12"/>
              </a:buBlip>
            </a:pPr>
            <a:r>
              <a:rPr lang="en-US" sz="3600" dirty="0">
                <a:solidFill>
                  <a:schemeClr val="bg1"/>
                </a:solidFill>
              </a:rPr>
              <a:t>No third-party involvement.</a:t>
            </a:r>
          </a:p>
          <a:p>
            <a:pPr marL="457200" indent="-457200">
              <a:buBlip>
                <a:blip r:embed="rId12"/>
              </a:buBlip>
            </a:pPr>
            <a:endParaRPr lang="en-US" sz="3600" dirty="0">
              <a:solidFill>
                <a:schemeClr val="bg1"/>
              </a:solidFill>
            </a:endParaRPr>
          </a:p>
          <a:p>
            <a:pPr marL="457200" indent="-457200">
              <a:buBlip>
                <a:blip r:embed="rId12"/>
              </a:buBlip>
            </a:pPr>
            <a:r>
              <a:rPr lang="en-US" sz="3600" dirty="0">
                <a:solidFill>
                  <a:schemeClr val="bg1"/>
                </a:solidFill>
              </a:rPr>
              <a:t>Funds are locked in the contract until winner selection.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3400" y="-6244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542332" y="1160721"/>
            <a:ext cx="476685" cy="476685"/>
            <a:chOff x="0" y="0"/>
            <a:chExt cx="125547" cy="1255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547" cy="125547"/>
            </a:xfrm>
            <a:custGeom>
              <a:avLst/>
              <a:gdLst/>
              <a:ahLst/>
              <a:cxnLst/>
              <a:rect l="l" t="t" r="r" b="b"/>
              <a:pathLst>
                <a:path w="125547" h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25547" cy="96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6692247" y="8991823"/>
            <a:ext cx="454362" cy="456854"/>
          </a:xfrm>
          <a:custGeom>
            <a:avLst/>
            <a:gdLst/>
            <a:ahLst/>
            <a:cxnLst/>
            <a:rect l="l" t="t" r="r" b="b"/>
            <a:pathLst>
              <a:path w="454362" h="456854">
                <a:moveTo>
                  <a:pt x="454362" y="0"/>
                </a:moveTo>
                <a:lnTo>
                  <a:pt x="0" y="0"/>
                </a:lnTo>
                <a:lnTo>
                  <a:pt x="0" y="456854"/>
                </a:lnTo>
                <a:lnTo>
                  <a:pt x="454362" y="456854"/>
                </a:lnTo>
                <a:lnTo>
                  <a:pt x="4543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46765" y="2947943"/>
            <a:ext cx="3451151" cy="326235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967F61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788572" y="1280786"/>
            <a:ext cx="753760" cy="25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Slide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41921" y="1285193"/>
            <a:ext cx="277507" cy="25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26914" y="9101972"/>
            <a:ext cx="753760" cy="25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5"/>
              </a:lnSpc>
              <a:spcBef>
                <a:spcPct val="0"/>
              </a:spcBef>
            </a:pPr>
            <a:r>
              <a:rPr lang="en-US" sz="180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Next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04021" y="1268013"/>
            <a:ext cx="10603274" cy="1130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8"/>
              </a:lnSpc>
              <a:spcBef>
                <a:spcPct val="0"/>
              </a:spcBef>
            </a:pPr>
            <a:r>
              <a:rPr lang="en-US" sz="8234" dirty="0" smtClean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FUTURE SCOPE</a:t>
            </a:r>
            <a:endParaRPr lang="en-US" sz="8234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1143000" y="2694359"/>
            <a:ext cx="1268149" cy="507166"/>
            <a:chOff x="-208452" y="-8028"/>
            <a:chExt cx="333999" cy="1335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5547" cy="125547"/>
            </a:xfrm>
            <a:custGeom>
              <a:avLst/>
              <a:gdLst/>
              <a:ahLst/>
              <a:cxnLst/>
              <a:rect l="l" t="t" r="r" b="b"/>
              <a:pathLst>
                <a:path w="125547" h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-208452" y="-8028"/>
              <a:ext cx="125547" cy="96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040493" y="3867992"/>
            <a:ext cx="2804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NFT-based lottery tickets.</a:t>
            </a:r>
          </a:p>
        </p:txBody>
      </p:sp>
      <p:grpSp>
        <p:nvGrpSpPr>
          <p:cNvPr id="41" name="Group 9"/>
          <p:cNvGrpSpPr/>
          <p:nvPr/>
        </p:nvGrpSpPr>
        <p:grpSpPr>
          <a:xfrm>
            <a:off x="4941371" y="2987173"/>
            <a:ext cx="3451151" cy="3262358"/>
            <a:chOff x="0" y="0"/>
            <a:chExt cx="812800" cy="812800"/>
          </a:xfrm>
        </p:grpSpPr>
        <p:sp>
          <p:nvSpPr>
            <p:cNvPr id="42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967F61"/>
              </a:solidFill>
              <a:prstDash val="solid"/>
              <a:miter/>
            </a:ln>
          </p:spPr>
        </p:sp>
        <p:sp>
          <p:nvSpPr>
            <p:cNvPr id="43" name="TextBox 1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5"/>
                </a:lnSpc>
              </a:pPr>
              <a:endParaRPr/>
            </a:p>
          </p:txBody>
        </p:sp>
      </p:grpSp>
      <p:grpSp>
        <p:nvGrpSpPr>
          <p:cNvPr id="47" name="Group 9"/>
          <p:cNvGrpSpPr/>
          <p:nvPr/>
        </p:nvGrpSpPr>
        <p:grpSpPr>
          <a:xfrm>
            <a:off x="9516915" y="3062548"/>
            <a:ext cx="3451151" cy="3262358"/>
            <a:chOff x="0" y="0"/>
            <a:chExt cx="812800" cy="812800"/>
          </a:xfrm>
        </p:grpSpPr>
        <p:sp>
          <p:nvSpPr>
            <p:cNvPr id="48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967F61"/>
              </a:solidFill>
              <a:prstDash val="solid"/>
              <a:miter/>
            </a:ln>
          </p:spPr>
        </p:sp>
        <p:sp>
          <p:nvSpPr>
            <p:cNvPr id="49" name="TextBox 1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5"/>
                </a:lnSpc>
              </a:pPr>
              <a:endParaRPr/>
            </a:p>
          </p:txBody>
        </p:sp>
      </p:grpSp>
      <p:grpSp>
        <p:nvGrpSpPr>
          <p:cNvPr id="50" name="Group 9"/>
          <p:cNvGrpSpPr/>
          <p:nvPr/>
        </p:nvGrpSpPr>
        <p:grpSpPr>
          <a:xfrm>
            <a:off x="13868400" y="2947943"/>
            <a:ext cx="3451151" cy="3262358"/>
            <a:chOff x="0" y="0"/>
            <a:chExt cx="812800" cy="812800"/>
          </a:xfrm>
        </p:grpSpPr>
        <p:sp>
          <p:nvSpPr>
            <p:cNvPr id="51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967F61"/>
              </a:solidFill>
              <a:prstDash val="solid"/>
              <a:miter/>
            </a:ln>
          </p:spPr>
        </p:sp>
        <p:sp>
          <p:nvSpPr>
            <p:cNvPr id="52" name="TextBox 1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5"/>
                </a:lnSpc>
              </a:pPr>
              <a:endParaRPr/>
            </a:p>
          </p:txBody>
        </p:sp>
      </p:grpSp>
      <p:grpSp>
        <p:nvGrpSpPr>
          <p:cNvPr id="53" name="Group 30"/>
          <p:cNvGrpSpPr/>
          <p:nvPr/>
        </p:nvGrpSpPr>
        <p:grpSpPr>
          <a:xfrm>
            <a:off x="14526634" y="2740080"/>
            <a:ext cx="1268149" cy="507166"/>
            <a:chOff x="-208452" y="-8028"/>
            <a:chExt cx="333999" cy="133575"/>
          </a:xfrm>
        </p:grpSpPr>
        <p:sp>
          <p:nvSpPr>
            <p:cNvPr id="54" name="Freeform 31"/>
            <p:cNvSpPr/>
            <p:nvPr/>
          </p:nvSpPr>
          <p:spPr>
            <a:xfrm>
              <a:off x="0" y="0"/>
              <a:ext cx="125547" cy="125547"/>
            </a:xfrm>
            <a:custGeom>
              <a:avLst/>
              <a:gdLst/>
              <a:ahLst/>
              <a:cxnLst/>
              <a:rect l="l" t="t" r="r" b="b"/>
              <a:pathLst>
                <a:path w="125547" h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55" name="TextBox 32"/>
            <p:cNvSpPr txBox="1"/>
            <p:nvPr/>
          </p:nvSpPr>
          <p:spPr>
            <a:xfrm>
              <a:off x="-208452" y="-8028"/>
              <a:ext cx="125547" cy="96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 dirty="0"/>
            </a:p>
          </p:txBody>
        </p:sp>
      </p:grpSp>
      <p:grpSp>
        <p:nvGrpSpPr>
          <p:cNvPr id="56" name="Group 30"/>
          <p:cNvGrpSpPr/>
          <p:nvPr/>
        </p:nvGrpSpPr>
        <p:grpSpPr>
          <a:xfrm>
            <a:off x="10151714" y="2780570"/>
            <a:ext cx="1268149" cy="507166"/>
            <a:chOff x="-208452" y="-8028"/>
            <a:chExt cx="333999" cy="133575"/>
          </a:xfrm>
        </p:grpSpPr>
        <p:sp>
          <p:nvSpPr>
            <p:cNvPr id="57" name="Freeform 31"/>
            <p:cNvSpPr/>
            <p:nvPr/>
          </p:nvSpPr>
          <p:spPr>
            <a:xfrm>
              <a:off x="0" y="0"/>
              <a:ext cx="125547" cy="125547"/>
            </a:xfrm>
            <a:custGeom>
              <a:avLst/>
              <a:gdLst/>
              <a:ahLst/>
              <a:cxnLst/>
              <a:rect l="l" t="t" r="r" b="b"/>
              <a:pathLst>
                <a:path w="125547" h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58" name="TextBox 32"/>
            <p:cNvSpPr txBox="1"/>
            <p:nvPr/>
          </p:nvSpPr>
          <p:spPr>
            <a:xfrm>
              <a:off x="-208452" y="-8028"/>
              <a:ext cx="125547" cy="96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 dirty="0"/>
            </a:p>
          </p:txBody>
        </p:sp>
      </p:grpSp>
      <p:grpSp>
        <p:nvGrpSpPr>
          <p:cNvPr id="59" name="Group 30"/>
          <p:cNvGrpSpPr/>
          <p:nvPr/>
        </p:nvGrpSpPr>
        <p:grpSpPr>
          <a:xfrm>
            <a:off x="5574316" y="2709599"/>
            <a:ext cx="1268149" cy="507166"/>
            <a:chOff x="-208452" y="-8028"/>
            <a:chExt cx="333999" cy="133575"/>
          </a:xfrm>
        </p:grpSpPr>
        <p:sp>
          <p:nvSpPr>
            <p:cNvPr id="60" name="Freeform 31"/>
            <p:cNvSpPr/>
            <p:nvPr/>
          </p:nvSpPr>
          <p:spPr>
            <a:xfrm>
              <a:off x="0" y="0"/>
              <a:ext cx="125547" cy="125547"/>
            </a:xfrm>
            <a:custGeom>
              <a:avLst/>
              <a:gdLst/>
              <a:ahLst/>
              <a:cxnLst/>
              <a:rect l="l" t="t" r="r" b="b"/>
              <a:pathLst>
                <a:path w="125547" h="125547">
                  <a:moveTo>
                    <a:pt x="0" y="0"/>
                  </a:moveTo>
                  <a:lnTo>
                    <a:pt x="125547" y="0"/>
                  </a:lnTo>
                  <a:lnTo>
                    <a:pt x="125547" y="125547"/>
                  </a:lnTo>
                  <a:lnTo>
                    <a:pt x="0" y="12554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61" name="TextBox 32"/>
            <p:cNvSpPr txBox="1"/>
            <p:nvPr/>
          </p:nvSpPr>
          <p:spPr>
            <a:xfrm>
              <a:off x="-208452" y="-8028"/>
              <a:ext cx="125547" cy="96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5574316" y="3867992"/>
            <a:ext cx="24946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Multi-lottery system.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4346645" y="3840384"/>
            <a:ext cx="27999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AI-based fraud detection.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858617" y="3871753"/>
            <a:ext cx="3003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Integration with Polygon </a:t>
            </a:r>
            <a:r>
              <a:rPr lang="en-IN" sz="3200" dirty="0" err="1">
                <a:solidFill>
                  <a:schemeClr val="bg1"/>
                </a:solidFill>
              </a:rPr>
              <a:t>mainnet</a:t>
            </a:r>
            <a:r>
              <a:rPr lang="en-IN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5" name="TextBox 17"/>
          <p:cNvSpPr txBox="1"/>
          <p:nvPr/>
        </p:nvSpPr>
        <p:spPr>
          <a:xfrm>
            <a:off x="3308963" y="6565225"/>
            <a:ext cx="10603274" cy="1130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8"/>
              </a:lnSpc>
              <a:spcBef>
                <a:spcPct val="0"/>
              </a:spcBef>
            </a:pPr>
            <a:r>
              <a:rPr lang="en-US" sz="8234" dirty="0" smtClean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RESULT</a:t>
            </a:r>
            <a:endParaRPr lang="en-US" sz="8234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40493" y="8039100"/>
            <a:ext cx="131514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9"/>
              </a:buBlip>
            </a:pPr>
            <a:r>
              <a:rPr lang="en-US" sz="3200" dirty="0">
                <a:solidFill>
                  <a:schemeClr val="bg1"/>
                </a:solidFill>
              </a:rPr>
              <a:t>Successfully deployed on </a:t>
            </a:r>
            <a:r>
              <a:rPr lang="en-US" sz="3200" dirty="0" err="1">
                <a:solidFill>
                  <a:schemeClr val="bg1"/>
                </a:solidFill>
              </a:rPr>
              <a:t>Sepolia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Testnet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Blip>
                <a:blip r:embed="rId9"/>
              </a:buBlip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Blip>
                <a:blip r:embed="rId9"/>
              </a:buBlip>
            </a:pPr>
            <a:r>
              <a:rPr lang="en-US" sz="3200" dirty="0">
                <a:solidFill>
                  <a:schemeClr val="bg1"/>
                </a:solidFill>
              </a:rPr>
              <a:t>Demonstrated fair lottery execution and ETH transfer.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380</Words>
  <Application>Microsoft Office PowerPoint</Application>
  <PresentationFormat>Custom</PresentationFormat>
  <Paragraphs>97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Montserrat Semi-Bold</vt:lpstr>
      <vt:lpstr>Arial</vt:lpstr>
      <vt:lpstr>Arial Black</vt:lpstr>
      <vt:lpstr>Calibri</vt:lpstr>
      <vt:lpstr>Montserrat Italics</vt:lpstr>
      <vt:lpstr>Garet</vt:lpstr>
      <vt:lpstr>Anton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Modern Cryptocurrency Presentation</dc:title>
  <cp:lastModifiedBy>PRABHAT MAURYA</cp:lastModifiedBy>
  <cp:revision>11</cp:revision>
  <dcterms:created xsi:type="dcterms:W3CDTF">2006-08-16T00:00:00Z</dcterms:created>
  <dcterms:modified xsi:type="dcterms:W3CDTF">2025-11-11T21:38:29Z</dcterms:modified>
  <dc:identifier>DAG4atRrwXY</dc:identifier>
</cp:coreProperties>
</file>